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6" r:id="rId2"/>
    <p:sldId id="507" r:id="rId3"/>
    <p:sldId id="562" r:id="rId4"/>
    <p:sldId id="563" r:id="rId5"/>
    <p:sldId id="551" r:id="rId6"/>
  </p:sldIdLst>
  <p:sldSz cx="9144000" cy="5143500" type="screen16x9"/>
  <p:notesSz cx="6669088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333333"/>
    <a:srgbClr val="5490B8"/>
    <a:srgbClr val="0033CC"/>
    <a:srgbClr val="57B9E6"/>
    <a:srgbClr val="A3A3A3"/>
    <a:srgbClr val="969696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95538" autoAdjust="0"/>
  </p:normalViewPr>
  <p:slideViewPr>
    <p:cSldViewPr>
      <p:cViewPr>
        <p:scale>
          <a:sx n="96" d="100"/>
          <a:sy n="96" d="100"/>
        </p:scale>
        <p:origin x="-564" y="30"/>
      </p:cViewPr>
      <p:guideLst>
        <p:guide orient="horz" pos="216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4ECBA25-7BD2-4A9E-B742-FB550E83BE02}" type="datetimeFigureOut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8662BE0-FF55-4B27-8ADE-99CF871869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0481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8356703-BF08-407A-8596-25F6782E3F25}" type="datetimeFigureOut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97" tIns="45149" rIns="90297" bIns="4514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0297" tIns="45149" rIns="90297" bIns="45149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A6C0249-A946-4826-9914-70CEA115BB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9875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A0EF038-15DF-49C0-B24E-0D505B054A48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138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848EDD9-5F7B-4EF5-B5A0-2066D7767B8A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475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47772F-835E-442D-978F-A7FF71860463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225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18766-8376-4BD5-B67D-89A5109A11D9}" type="datetime1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22670-3AAD-4410-9531-33579DC45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093738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0491-0300-4AE5-B5BC-1B45F5EF5ABE}" type="datetime1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1ED8B-8FAA-426C-AD92-40C9F4CCB2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008351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DFF01-8AA2-4E27-B508-136628B0D46E}" type="datetime1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A54AD-3BC1-43CD-99ED-558032BC8B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916641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AB860-55D8-4CDE-A0FA-49779BCC81BD}" type="datetime1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90D58-CE60-446D-AA5F-D73EC64356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302661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01DBF-98DC-4E6F-B61A-4E75767A79C2}" type="datetime1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2F34E-8E78-4107-A0F0-CCE5052C55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546837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80F15-7C75-4109-BBDE-F9BA7D3D07AD}" type="datetime1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10E17-6D62-41A9-878E-B33E703DD1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84011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340F1-7F19-4740-B42E-BB94E44B8D8E}" type="datetime1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C5FA7-5A06-46DE-8A5A-4F33113C26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493109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7B3C0-4C11-4BEC-84B1-5314186F62E5}" type="datetime1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728CE-D0C0-41A1-983D-F3AE603A10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516032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72D94-5446-4998-BE68-8D5742EC51AF}" type="datetime1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9AB64-8065-4C14-9A2E-57B97E2289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090506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E5D51-3223-41F0-A970-9542939258CE}" type="datetime1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78131-E8C4-4F86-B4A3-2629C89227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571995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25A16-AE55-413C-9131-D3A6D217FAA1}" type="datetime1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54E74-3FEA-4828-A6B2-795B158E6A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822510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2514D7-8648-4CC5-B17C-BAD5D41ADA24}" type="datetime1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76694D-0C34-4D4A-AA3D-10A924E5CF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720725" y="141685"/>
            <a:ext cx="7883525" cy="359569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bg1"/>
                </a:solidFill>
                <a:latin typeface="+mn-lt"/>
              </a:rPr>
              <a:t>ЭЛЕКТРОННЫЕ УСЛУГИ</a:t>
            </a:r>
            <a:r>
              <a:rPr lang="ru-RU" sz="28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600" dirty="0">
                <a:solidFill>
                  <a:schemeClr val="bg1"/>
                </a:solidFill>
                <a:latin typeface="+mn-lt"/>
              </a:rPr>
              <a:t>В СФЕРЕ ОБРАЗОВАНИЯ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7524" y="1312623"/>
            <a:ext cx="8568952" cy="2554545"/>
          </a:xfrm>
          <a:prstGeom prst="rect">
            <a:avLst/>
          </a:prstGeom>
          <a:noFill/>
          <a:scene3d>
            <a:camera prst="orthographicFront"/>
            <a:lightRig rig="soft" dir="t">
              <a:rot lat="0" lon="0" rev="10800000"/>
            </a:lightRig>
          </a:scene3d>
          <a:sp3d extrusionH="76200">
            <a:extrusionClr>
              <a:srgbClr val="333333"/>
            </a:extrusionClr>
          </a:sp3d>
        </p:spPr>
        <p:txBody>
          <a:bodyPr>
            <a:spAutoFit/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ru-RU" sz="3200" b="1" spc="1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Об организации приема детей в первые классы </a:t>
            </a:r>
          </a:p>
          <a:p>
            <a:pPr algn="ctr">
              <a:defRPr/>
            </a:pPr>
            <a:r>
              <a:rPr lang="ru-RU" sz="3200" b="1" spc="1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государственных и муниципальных образовательных организаций </a:t>
            </a:r>
          </a:p>
          <a:p>
            <a:pPr algn="ctr">
              <a:defRPr/>
            </a:pPr>
            <a:r>
              <a:rPr lang="ru-RU" sz="3200" b="1" spc="1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Самарской области в 2024 году</a:t>
            </a:r>
          </a:p>
        </p:txBody>
      </p:sp>
      <p:pic>
        <p:nvPicPr>
          <p:cNvPr id="205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06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58853"/>
            <a:ext cx="9144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 flipV="1">
            <a:off x="0" y="1006079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0" y="4157663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0487" y="29626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Министерство образования и науки Самарской области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0487" y="438429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14.02.2024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1"/>
            <a:ext cx="9144000" cy="64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25"/>
          <p:cNvSpPr txBox="1">
            <a:spLocks noChangeArrowheads="1"/>
          </p:cNvSpPr>
          <p:nvPr/>
        </p:nvSpPr>
        <p:spPr bwMode="auto">
          <a:xfrm>
            <a:off x="6156326" y="4462463"/>
            <a:ext cx="10080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3077" name="Прямоугольник 2"/>
          <p:cNvSpPr>
            <a:spLocks noChangeArrowheads="1"/>
          </p:cNvSpPr>
          <p:nvPr/>
        </p:nvSpPr>
        <p:spPr bwMode="auto">
          <a:xfrm>
            <a:off x="395536" y="938421"/>
            <a:ext cx="8743596" cy="39395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29.12.2012 № 273-ФЗ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образовании в Российской Федерации»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Минпросвещения России от 02.09.2020 № 458 </a:t>
            </a:r>
            <a:r>
              <a:rPr lang="ru-RU" sz="1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редакции от 30.08.2023)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приема на обучение по образовательным программам начального общего, основного общего и среднего общего образования»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ru-RU" sz="1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Самарской области от 25.04.2023 № 296-од</a:t>
            </a:r>
            <a:b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административного регламента предоставления министерством образования и науки Самарской области государственной услуги «Прием заявлений о зачислении в государственные и муниципальные образовательные организации Самарской области, реализующие программы общего образования»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</a:t>
            </a:r>
            <a:r>
              <a:rPr lang="ru-RU" sz="1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распорядительные акты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закреплении школ за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конкретными территориями</a:t>
            </a:r>
          </a:p>
          <a:p>
            <a:pPr marL="285750" indent="-285750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приема на обучение в конкретную организацию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осуществляющую образовательную деятельность по образовательным программам начального общего, основного общего и среднего общего образования (в части, не урегулированной законодательством об образовании)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530225" y="-92323"/>
            <a:ext cx="8506271" cy="719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>
                <a:solidFill>
                  <a:schemeClr val="bg1"/>
                </a:solidFill>
                <a:cs typeface="Arial" pitchFamily="34" charset="0"/>
              </a:rPr>
              <a:t>Нормативная правовая </a:t>
            </a:r>
            <a:r>
              <a:rPr lang="ru-RU" sz="2400" b="1" dirty="0" smtClean="0">
                <a:solidFill>
                  <a:schemeClr val="bg1"/>
                </a:solidFill>
                <a:cs typeface="Arial" pitchFamily="34" charset="0"/>
              </a:rPr>
              <a:t>база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b="1" dirty="0" smtClean="0">
                <a:solidFill>
                  <a:schemeClr val="bg1"/>
                </a:solidFill>
                <a:cs typeface="Arial" pitchFamily="34" charset="0"/>
              </a:rPr>
              <a:t>(размещается на официальных сайтах образовательных организаций и ТУ/ДО )</a:t>
            </a:r>
            <a:endParaRPr lang="ru-RU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7995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5" descr="Подложка для презентации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36438"/>
            <a:ext cx="8229600" cy="349548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приема в 1 класс в 2024 году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79512" y="483518"/>
            <a:ext cx="8856984" cy="4536504"/>
          </a:xfrm>
        </p:spPr>
        <p:txBody>
          <a:bodyPr/>
          <a:lstStyle/>
          <a:p>
            <a:pPr marL="0" indent="0" algn="just">
              <a:buNone/>
            </a:pP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Льготные категории, введенные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Федеральным законом от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24.06.2023 № 281-ФЗ:</a:t>
            </a:r>
            <a:endParaRPr lang="ru-RU" sz="1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внеочередном порядке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места в государственных и муниципальных общеобразовательных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жительства их 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предоставляются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усыновленным (удочеренным) или находящимся под опекой или попечительством в семье, включая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приемную/патронатную семью: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военнослужащих и граждан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пребывавших в добровольческих формированиях, погибших (умерших) при выполнении задач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либо позднее указанного периода, но вследствие увечья (ранения, травмы, контузии) или заболевания, полученных при выполнении задач в ходе проведения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закон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27.05.1998 № 76-ФЗ «О статусе военнослужащих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, п. 8 ст. 24);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сотрудников национальной гвардии, погибших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умерших)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выполнении задач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либо позднее указанного периода, но вследствие увечья (ранения, травмы, контузии) или заболевания, полученных при выполнении задач в ходе проведения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закон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03.07.2016 № 226-ФЗ «О войсках национальной гвардии Российской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Федерации», ст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28.1).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первоочередном порядке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государственных и муниципальных общеобразовательных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жительства их 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предоставляются детям,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усыновленным (удочеренным) или находящимся под опекой или попечительством в семье, включая приемную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семью, 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военнослужащих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 граждан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пребывающих в добровольческих 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закон от 27.05.1998 № 76-ФЗ «О статусе военнослужащих»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абзац 2, п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6,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19 ).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90D58-CE60-446D-AA5F-D73EC64356CC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53998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5" descr="Подложка для презентации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36438"/>
            <a:ext cx="8229600" cy="349548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приема в 1 класс в 2024 году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79512" y="588181"/>
            <a:ext cx="5328592" cy="3744416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заявителей,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подающих через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ЕПГУ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 о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приеме детей, сестры или братья которых обучаются в той же школе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форме подачи заявления на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ЕПГУ необходимо: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указать преимущественное право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зачисления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выбрать школу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ввести данные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брате или сестре, учащихся в выбранной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фамилия,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имя, отчество (при наличии) 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рождения брата или сестры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90D58-CE60-446D-AA5F-D73EC64356CC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EE767245-D1D9-4A35-BCD2-E8ACEDB482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83518"/>
            <a:ext cx="3125355" cy="4420392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323528" y="4276376"/>
            <a:ext cx="5328592" cy="62753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indent="0" algn="ctr">
              <a:buNone/>
            </a:pP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2023 году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у заявителя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преимущественного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отмечалось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«галочкой» и требовало запроса дополнительных данных на уровне школы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3535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Подзаголовок 2"/>
          <p:cNvSpPr txBox="1">
            <a:spLocks/>
          </p:cNvSpPr>
          <p:nvPr/>
        </p:nvSpPr>
        <p:spPr bwMode="auto">
          <a:xfrm>
            <a:off x="190501" y="34102"/>
            <a:ext cx="88566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</a:pPr>
            <a:r>
              <a:rPr lang="ru-RU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Способы подачи заявлений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0501" y="417483"/>
            <a:ext cx="885666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электронной форме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(электронное обращение) посредством федеральной государственной информационной системы «Единый портал государственных и муниципальных услуг (функций)» (далее - ЕПГУ). С 15 марта 2024 года (ориентировочно) будет открыто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предзаполнение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заявлений гражданами на ЕПГУ.</a:t>
            </a:r>
          </a:p>
          <a:p>
            <a:pPr algn="just"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 в образовательную организацию, реализующую основные общеобразовательные программы (далее – ОО)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бумажном носителе.</a:t>
            </a:r>
          </a:p>
          <a:p>
            <a:pPr algn="just"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операторов почтовой связи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пользования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заказным письмом в ОО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уведомлением о вручении.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4208" y="3579862"/>
            <a:ext cx="2488307" cy="144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6554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34817</TotalTime>
  <Words>537</Words>
  <Application>Microsoft Office PowerPoint</Application>
  <PresentationFormat>Экран (16:9)</PresentationFormat>
  <Paragraphs>43</Paragraphs>
  <Slides>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Особенности приема в 1 класс в 2024 году</vt:lpstr>
      <vt:lpstr>Особенности приема в 1 класс в 2024 году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Alekseenko</dc:creator>
  <cp:lastModifiedBy>79272</cp:lastModifiedBy>
  <cp:revision>1416</cp:revision>
  <cp:lastPrinted>2015-06-29T11:43:25Z</cp:lastPrinted>
  <dcterms:created xsi:type="dcterms:W3CDTF">2011-08-02T12:15:49Z</dcterms:created>
  <dcterms:modified xsi:type="dcterms:W3CDTF">2024-02-16T09:04:50Z</dcterms:modified>
</cp:coreProperties>
</file>